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1" r:id="rId1"/>
  </p:sldMasterIdLst>
  <p:notesMasterIdLst>
    <p:notesMasterId r:id="rId11"/>
  </p:notes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B880DE-6210-8346-A68A-C394F18D777C}">
          <p14:sldIdLst>
            <p14:sldId id="256"/>
            <p14:sldId id="257"/>
            <p14:sldId id="258"/>
            <p14:sldId id="259"/>
            <p14:sldId id="260"/>
            <p14:sldId id="261"/>
            <p14:sldId id="264"/>
            <p14:sldId id="262"/>
            <p14:sldId id="2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76764"/>
  </p:normalViewPr>
  <p:slideViewPr>
    <p:cSldViewPr snapToGrid="0" snapToObjects="1">
      <p:cViewPr varScale="1">
        <p:scale>
          <a:sx n="94" d="100"/>
          <a:sy n="94" d="100"/>
        </p:scale>
        <p:origin x="1608" y="200"/>
      </p:cViewPr>
      <p:guideLst>
        <p:guide orient="horz" pos="2160"/>
        <p:guide pos="3840"/>
      </p:guideLst>
    </p:cSldViewPr>
  </p:slideViewPr>
  <p:outlineViewPr>
    <p:cViewPr>
      <p:scale>
        <a:sx n="33" d="100"/>
        <a:sy n="33" d="100"/>
      </p:scale>
      <p:origin x="0" y="0"/>
    </p:cViewPr>
  </p:outlineViewPr>
  <p:notesTextViewPr>
    <p:cViewPr>
      <p:scale>
        <a:sx n="1" d="1"/>
        <a:sy n="1" d="1"/>
      </p:scale>
      <p:origin x="0" y="-832"/>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6909A4-9C76-854C-82C4-505AF3AA294B}"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DC384-22DB-D74F-95A2-3FAD1F7BEFFA}" type="slidenum">
              <a:rPr lang="en-US" smtClean="0"/>
              <a:t>‹#›</a:t>
            </a:fld>
            <a:endParaRPr lang="en-US"/>
          </a:p>
        </p:txBody>
      </p:sp>
    </p:spTree>
    <p:extLst>
      <p:ext uri="{BB962C8B-B14F-4D97-AF65-F5344CB8AC3E}">
        <p14:creationId xmlns:p14="http://schemas.microsoft.com/office/powerpoint/2010/main" val="493762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ackoverflow.com/questions/tagged/square-connect" TargetMode="External"/><Relationship Id="rId4" Type="http://schemas.openxmlformats.org/officeDocument/2006/relationships/hyperlink" Target="https://docs.google.com/forms/d/e/1FAIpQLSfAZGIEZoNs-XryKqUoW3atFQHdQw5UqXLMOVPq3V4DEq-AJw/viewform?usp=sf_link" TargetMode="External"/><Relationship Id="rId5" Type="http://schemas.openxmlformats.org/officeDocument/2006/relationships/hyperlink" Target="https://docs.connect.squareup.com/articles/client-libraries#pythonclientlibrary"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connect.squareup.com/growth/drive-growth" TargetMode="External"/><Relationship Id="rId4" Type="http://schemas.openxmlformats.org/officeDocument/2006/relationships/hyperlink" Target="https://docs.connect.squareup.com/products/manage-products"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connect.squareup.com/payments/sqpaymentform/sqpaymentform-overview" TargetMode="External"/><Relationship Id="rId4" Type="http://schemas.openxmlformats.org/officeDocument/2006/relationships/hyperlink" Target="https://docs.connect.squareup.com/payments/sqpaymentform/sqpaymentform-setup" TargetMode="External"/><Relationship Id="rId5" Type="http://schemas.openxmlformats.org/officeDocument/2006/relationships/hyperlink" Target="https://docs.connect.squareup.com/articles/square-checkout-getstarted" TargetMode="External"/><Relationship Id="rId6" Type="http://schemas.openxmlformats.org/officeDocument/2006/relationships/hyperlink" Target="https://docs.connect.squareup.com/articles/processing-recurring-payments-ruby"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connect.squareup.com/api/connect/v2" TargetMode="External"/><Relationship Id="rId4" Type="http://schemas.openxmlformats.org/officeDocument/2006/relationships/hyperlink" Target="https://docs.connect.squareup.com/api/connect/v1"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developer starting with the home page, https://</a:t>
            </a:r>
            <a:r>
              <a:rPr lang="en-US" dirty="0" err="1" smtClean="0"/>
              <a:t>squareup.com</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Homepage</a:t>
            </a:r>
            <a:endParaRPr lang="en-US" dirty="0" smtClean="0"/>
          </a:p>
          <a:p>
            <a:endParaRPr lang="en-US" dirty="0" smtClean="0"/>
          </a:p>
          <a:p>
            <a:r>
              <a:rPr lang="en-US" b="1" dirty="0" smtClean="0"/>
              <a:t>Things</a:t>
            </a:r>
            <a:r>
              <a:rPr lang="en-US" b="1" baseline="0" dirty="0" smtClean="0"/>
              <a:t> I like:</a:t>
            </a:r>
            <a:endParaRPr lang="en-US" b="1" dirty="0" smtClean="0"/>
          </a:p>
          <a:p>
            <a:pPr marL="171450" indent="-171450">
              <a:buFont typeface="Arial" charset="0"/>
              <a:buChar char="•"/>
            </a:pPr>
            <a:r>
              <a:rPr lang="en-US" dirty="0" smtClean="0"/>
              <a:t>Clean, modern</a:t>
            </a:r>
            <a:r>
              <a:rPr lang="en-US" baseline="0" dirty="0" smtClean="0"/>
              <a:t> user interface.</a:t>
            </a:r>
          </a:p>
          <a:p>
            <a:pPr marL="171450" indent="-171450">
              <a:buFont typeface="Arial" charset="0"/>
              <a:buChar char="•"/>
            </a:pPr>
            <a:r>
              <a:rPr lang="en-US" baseline="0" dirty="0" smtClean="0"/>
              <a:t>Nice usage of whitespace, images, and font selection.</a:t>
            </a:r>
          </a:p>
          <a:p>
            <a:pPr marL="171450" indent="-171450">
              <a:buFont typeface="Arial" charset="0"/>
              <a:buChar char="•"/>
            </a:pPr>
            <a:r>
              <a:rPr lang="en-US" baseline="0" dirty="0" smtClean="0"/>
              <a:t>End user products are highlighted and described succinctly.</a:t>
            </a:r>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2</a:t>
            </a:fld>
            <a:endParaRPr lang="en-US"/>
          </a:p>
        </p:txBody>
      </p:sp>
    </p:spTree>
    <p:extLst>
      <p:ext uri="{BB962C8B-B14F-4D97-AF65-F5344CB8AC3E}">
        <p14:creationId xmlns:p14="http://schemas.microsoft.com/office/powerpoint/2010/main" val="78720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b="0" dirty="0" smtClean="0"/>
              <a:t>Landing page:</a:t>
            </a:r>
            <a:r>
              <a:rPr lang="en-US" b="1" dirty="0" smtClean="0"/>
              <a:t> </a:t>
            </a:r>
            <a:r>
              <a:rPr lang="en-US" dirty="0" smtClean="0"/>
              <a:t>https://</a:t>
            </a:r>
            <a:r>
              <a:rPr lang="en-US" dirty="0" err="1" smtClean="0"/>
              <a:t>squareup.com</a:t>
            </a:r>
            <a:endParaRPr lang="en-US" dirty="0" smtClean="0"/>
          </a:p>
          <a:p>
            <a:pPr marL="0" indent="0">
              <a:buFont typeface="Arial" charset="0"/>
              <a:buNone/>
            </a:pPr>
            <a:r>
              <a:rPr lang="en-US" i="1" dirty="0" smtClean="0"/>
              <a:t>Homepage</a:t>
            </a:r>
          </a:p>
          <a:p>
            <a:pPr marL="0" indent="0">
              <a:buFont typeface="Arial" charset="0"/>
              <a:buNone/>
            </a:pPr>
            <a:endParaRPr lang="en-US" b="1" dirty="0" smtClean="0"/>
          </a:p>
          <a:p>
            <a:pPr marL="0" indent="0">
              <a:buFont typeface="Arial" charset="0"/>
              <a:buNone/>
            </a:pPr>
            <a:r>
              <a:rPr lang="en-US" b="1" dirty="0" smtClean="0"/>
              <a:t>What could be improved: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Add a search button/magnifying glass.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Advertise the developer platforms.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Promote the link for</a:t>
            </a:r>
            <a:r>
              <a:rPr lang="en-US" baseline="0" dirty="0" smtClean="0"/>
              <a:t> developers and make it more obvious, maybe even give the developer platform it’s own section as you’re scrolling. It’s buried at the bottom of the page in small text.</a:t>
            </a:r>
          </a:p>
          <a:p>
            <a:pPr marL="0" indent="0">
              <a:buFontTx/>
              <a:buNone/>
            </a:pPr>
            <a:r>
              <a:rPr lang="en-US" b="1" dirty="0" smtClean="0"/>
              <a:t>Best practices: </a:t>
            </a:r>
          </a:p>
          <a:p>
            <a:pPr marL="171450" indent="-171450">
              <a:buFont typeface="Arial" charset="0"/>
              <a:buChar char="•"/>
            </a:pPr>
            <a:r>
              <a:rPr lang="en-US" dirty="0" smtClean="0"/>
              <a:t>Make things easy to find and discoverable.</a:t>
            </a:r>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3</a:t>
            </a:fld>
            <a:endParaRPr lang="en-US"/>
          </a:p>
        </p:txBody>
      </p:sp>
    </p:spTree>
    <p:extLst>
      <p:ext uri="{BB962C8B-B14F-4D97-AF65-F5344CB8AC3E}">
        <p14:creationId xmlns:p14="http://schemas.microsoft.com/office/powerpoint/2010/main" val="68206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selects link to Developer APIs from homepage.</a:t>
            </a:r>
          </a:p>
          <a:p>
            <a:r>
              <a:rPr lang="en-US" dirty="0" smtClean="0"/>
              <a:t>Landing page: </a:t>
            </a:r>
            <a:r>
              <a:rPr lang="en-US" sz="1200" b="0" i="0" kern="1200" baseline="0" dirty="0" smtClean="0">
                <a:solidFill>
                  <a:schemeClr val="tx1"/>
                </a:solidFill>
                <a:effectLst/>
                <a:latin typeface="+mn-lt"/>
                <a:ea typeface="+mn-ea"/>
                <a:cs typeface="+mn-cs"/>
              </a:rPr>
              <a:t>https://</a:t>
            </a:r>
            <a:r>
              <a:rPr lang="en-US" sz="1200" b="0" i="0" kern="1200" baseline="0" dirty="0" err="1" smtClean="0">
                <a:solidFill>
                  <a:schemeClr val="tx1"/>
                </a:solidFill>
                <a:effectLst/>
                <a:latin typeface="+mn-lt"/>
                <a:ea typeface="+mn-ea"/>
                <a:cs typeface="+mn-cs"/>
              </a:rPr>
              <a:t>squareup.com</a:t>
            </a:r>
            <a:r>
              <a:rPr lang="en-US" sz="1200" b="0" i="0" kern="1200" baseline="0" dirty="0" smtClean="0">
                <a:solidFill>
                  <a:schemeClr val="tx1"/>
                </a:solidFill>
                <a:effectLst/>
                <a:latin typeface="+mn-lt"/>
                <a:ea typeface="+mn-ea"/>
                <a:cs typeface="+mn-cs"/>
              </a:rPr>
              <a:t>/developers</a:t>
            </a:r>
          </a:p>
          <a:p>
            <a:r>
              <a:rPr lang="en-US" sz="1200" b="0" i="1" kern="1200" baseline="0" dirty="0" smtClean="0">
                <a:solidFill>
                  <a:schemeClr val="tx1"/>
                </a:solidFill>
                <a:effectLst/>
                <a:latin typeface="+mn-lt"/>
                <a:ea typeface="+mn-ea"/>
                <a:cs typeface="+mn-cs"/>
              </a:rPr>
              <a:t>Developers</a:t>
            </a:r>
          </a:p>
          <a:p>
            <a:endParaRPr lang="en-US" dirty="0" smtClean="0"/>
          </a:p>
          <a:p>
            <a:r>
              <a:rPr lang="en-US" b="1" dirty="0" smtClean="0"/>
              <a:t>Things</a:t>
            </a:r>
            <a:r>
              <a:rPr lang="en-US" b="1" baseline="0" dirty="0" smtClean="0"/>
              <a:t> I like:</a:t>
            </a:r>
            <a:endParaRPr lang="en-US" b="1" dirty="0" smtClean="0"/>
          </a:p>
          <a:p>
            <a:pPr marL="171450" indent="-171450">
              <a:buFont typeface="Arial" charset="0"/>
              <a:buChar char="•"/>
            </a:pPr>
            <a:r>
              <a:rPr lang="en-US" dirty="0" smtClean="0"/>
              <a:t>Clean, modern</a:t>
            </a:r>
            <a:r>
              <a:rPr lang="en-US" baseline="0" dirty="0" smtClean="0"/>
              <a:t> user interface.</a:t>
            </a:r>
          </a:p>
          <a:p>
            <a:pPr marL="171450" indent="-171450">
              <a:buFont typeface="Arial" charset="0"/>
              <a:buChar char="•"/>
            </a:pPr>
            <a:r>
              <a:rPr lang="en-US" baseline="0" dirty="0" smtClean="0"/>
              <a:t>The top navigation bar remains the same as the homepage.</a:t>
            </a:r>
          </a:p>
          <a:p>
            <a:pPr marL="171450" indent="-171450">
              <a:buFont typeface="Arial" charset="0"/>
              <a:buChar char="•"/>
            </a:pPr>
            <a:r>
              <a:rPr lang="en-US" baseline="0" dirty="0" smtClean="0"/>
              <a:t>Nice usage of whitespace, images, and font selection.</a:t>
            </a:r>
          </a:p>
          <a:p>
            <a:pPr marL="171450" indent="-171450">
              <a:buFont typeface="Arial" charset="0"/>
              <a:buChar char="•"/>
            </a:pPr>
            <a:r>
              <a:rPr lang="en-US" baseline="0" dirty="0" smtClean="0"/>
              <a:t>Clearly placed link to View documentation at the top of the page.</a:t>
            </a:r>
          </a:p>
          <a:p>
            <a:pPr marL="0" indent="0">
              <a:buFont typeface="Arial" charset="0"/>
              <a:buNone/>
            </a:pPr>
            <a:r>
              <a:rPr lang="en-US" b="1" dirty="0" smtClean="0"/>
              <a:t>What could be improved:</a:t>
            </a:r>
          </a:p>
          <a:p>
            <a:pPr marL="171450" indent="-171450">
              <a:buFont typeface="Arial" charset="0"/>
              <a:buChar char="•"/>
            </a:pPr>
            <a:r>
              <a:rPr lang="en-US" dirty="0" smtClean="0"/>
              <a:t>Add functionality to search the documents straight</a:t>
            </a:r>
            <a:r>
              <a:rPr lang="en-US" baseline="0" dirty="0" smtClean="0"/>
              <a:t> from this page.</a:t>
            </a:r>
          </a:p>
          <a:p>
            <a:pPr marL="171450" indent="-171450">
              <a:buFont typeface="Arial" charset="0"/>
              <a:buChar char="•"/>
            </a:pPr>
            <a:r>
              <a:rPr lang="en-US" baseline="0" dirty="0" smtClean="0"/>
              <a:t>Change the page title from “SQUARE APIS” to “SQUARE DEVELOPERS” to match the URL (https://</a:t>
            </a:r>
            <a:r>
              <a:rPr lang="en-US" baseline="0" dirty="0" err="1" smtClean="0"/>
              <a:t>squareup.com</a:t>
            </a:r>
            <a:r>
              <a:rPr lang="en-US" baseline="0" dirty="0" smtClean="0"/>
              <a:t>/developers) since this is about more than just APIs.</a:t>
            </a:r>
          </a:p>
          <a:p>
            <a:pPr marL="171450" indent="-171450">
              <a:buFont typeface="Arial" charset="0"/>
              <a:buChar char="•"/>
            </a:pPr>
            <a:r>
              <a:rPr lang="en-US" sz="1200" b="0" i="0" kern="1200" dirty="0" smtClean="0">
                <a:solidFill>
                  <a:schemeClr val="tx1"/>
                </a:solidFill>
                <a:effectLst/>
                <a:latin typeface="+mn-lt"/>
                <a:ea typeface="+mn-ea"/>
                <a:cs typeface="+mn-cs"/>
              </a:rPr>
              <a:t>Change the View the APIs link to take the user to a succinct description of the multiple APIs available so they can select the appropriate one (instead of the Connect V2 APIs, but what if they're looking for </a:t>
            </a:r>
            <a:r>
              <a:rPr lang="en-US" sz="1200" b="0" i="0" kern="1200" dirty="0" err="1" smtClean="0">
                <a:solidFill>
                  <a:schemeClr val="tx1"/>
                </a:solidFill>
                <a:effectLst/>
                <a:latin typeface="+mn-lt"/>
                <a:ea typeface="+mn-ea"/>
                <a:cs typeface="+mn-cs"/>
              </a:rPr>
              <a:t>Oauth</a:t>
            </a:r>
            <a:r>
              <a:rPr lang="en-US" sz="1200" b="0" i="0" kern="1200" dirty="0" smtClean="0">
                <a:solidFill>
                  <a:schemeClr val="tx1"/>
                </a:solidFill>
                <a:effectLst/>
                <a:latin typeface="+mn-lt"/>
                <a:ea typeface="+mn-ea"/>
                <a:cs typeface="+mn-cs"/>
              </a:rPr>
              <a:t> or Point-of-Sale SDKs).</a:t>
            </a:r>
          </a:p>
          <a:p>
            <a:pPr marL="171450" indent="-171450">
              <a:buFont typeface="Arial" charset="0"/>
              <a:buChar char="•"/>
            </a:pPr>
            <a:r>
              <a:rPr lang="en-US" sz="1200" b="0" i="0" kern="1200" dirty="0" smtClean="0">
                <a:solidFill>
                  <a:schemeClr val="tx1"/>
                </a:solidFill>
                <a:effectLst/>
                <a:latin typeface="+mn-lt"/>
                <a:ea typeface="+mn-ea"/>
                <a:cs typeface="+mn-cs"/>
              </a:rPr>
              <a:t>Increase the visibility of the link to blog posts on Medium.</a:t>
            </a:r>
          </a:p>
          <a:p>
            <a:pPr marL="171450" indent="-171450">
              <a:buFont typeface="Arial" charset="0"/>
              <a:buChar char="•"/>
            </a:pPr>
            <a:r>
              <a:rPr lang="en-US" sz="1200" b="0" i="0" kern="1200" dirty="0" smtClean="0">
                <a:solidFill>
                  <a:schemeClr val="tx1"/>
                </a:solidFill>
                <a:effectLst/>
                <a:latin typeface="+mn-lt"/>
                <a:ea typeface="+mn-ea"/>
                <a:cs typeface="+mn-cs"/>
              </a:rPr>
              <a:t>Create a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of the blog posts on this page or somewhere on the docs site for easy reference.</a:t>
            </a:r>
          </a:p>
          <a:p>
            <a:pPr marL="0" indent="0">
              <a:buFont typeface="Arial" charset="0"/>
              <a:buNone/>
            </a:pPr>
            <a:r>
              <a:rPr lang="en-US" sz="1200" b="1" i="0" kern="1200" dirty="0" smtClean="0">
                <a:solidFill>
                  <a:schemeClr val="tx1"/>
                </a:solidFill>
                <a:effectLst/>
                <a:latin typeface="+mn-lt"/>
                <a:ea typeface="+mn-ea"/>
                <a:cs typeface="+mn-cs"/>
              </a:rPr>
              <a:t>Best</a:t>
            </a:r>
            <a:r>
              <a:rPr lang="en-US" sz="1200" b="1" i="0" kern="1200" baseline="0" dirty="0" smtClean="0">
                <a:solidFill>
                  <a:schemeClr val="tx1"/>
                </a:solidFill>
                <a:effectLst/>
                <a:latin typeface="+mn-lt"/>
                <a:ea typeface="+mn-ea"/>
                <a:cs typeface="+mn-cs"/>
              </a:rPr>
              <a:t> Practices: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Make things easy to find and discoverable</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70FDC384-22DB-D74F-95A2-3FAD1F7BEFFA}" type="slidenum">
              <a:rPr lang="en-US" smtClean="0"/>
              <a:t>4</a:t>
            </a:fld>
            <a:endParaRPr lang="en-US"/>
          </a:p>
        </p:txBody>
      </p:sp>
    </p:spTree>
    <p:extLst>
      <p:ext uri="{BB962C8B-B14F-4D97-AF65-F5344CB8AC3E}">
        <p14:creationId xmlns:p14="http://schemas.microsoft.com/office/powerpoint/2010/main" val="214349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smtClean="0">
                <a:solidFill>
                  <a:schemeClr val="tx1"/>
                </a:solidFill>
                <a:effectLst/>
                <a:latin typeface="+mn-lt"/>
                <a:ea typeface="+mn-ea"/>
                <a:cs typeface="+mn-cs"/>
              </a:rPr>
              <a:t>Developer detours to</a:t>
            </a:r>
            <a:r>
              <a:rPr lang="en-US" sz="1200" b="0" i="0" kern="1200" baseline="0" dirty="0" smtClean="0">
                <a:solidFill>
                  <a:schemeClr val="tx1"/>
                </a:solidFill>
                <a:effectLst/>
                <a:latin typeface="+mn-lt"/>
                <a:ea typeface="+mn-ea"/>
                <a:cs typeface="+mn-cs"/>
              </a:rPr>
              <a:t> the blog site linked from the Square APIs page.</a:t>
            </a:r>
          </a:p>
          <a:p>
            <a:pPr rtl="0" fontAlgn="ct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medium.com</a:t>
            </a:r>
            <a:r>
              <a:rPr lang="en-US" sz="1200" b="0" i="0" kern="1200" baseline="0" dirty="0" smtClean="0">
                <a:solidFill>
                  <a:schemeClr val="tx1"/>
                </a:solidFill>
                <a:effectLst/>
                <a:latin typeface="+mn-lt"/>
                <a:ea typeface="+mn-ea"/>
                <a:cs typeface="+mn-cs"/>
              </a:rPr>
              <a:t>/square-corner-blog/tagged/</a:t>
            </a:r>
            <a:r>
              <a:rPr lang="en-US" sz="1200" b="0" i="0" kern="1200" baseline="0" dirty="0" err="1" smtClean="0">
                <a:solidFill>
                  <a:schemeClr val="tx1"/>
                </a:solidFill>
                <a:effectLst/>
                <a:latin typeface="+mn-lt"/>
                <a:ea typeface="+mn-ea"/>
                <a:cs typeface="+mn-cs"/>
              </a:rPr>
              <a:t>api</a:t>
            </a:r>
            <a:endParaRPr lang="en-US" sz="1200" b="0" i="0" kern="1200" baseline="0" dirty="0" smtClean="0">
              <a:solidFill>
                <a:schemeClr val="tx1"/>
              </a:solidFill>
              <a:effectLst/>
              <a:latin typeface="+mn-lt"/>
              <a:ea typeface="+mn-ea"/>
              <a:cs typeface="+mn-cs"/>
            </a:endParaRPr>
          </a:p>
          <a:p>
            <a:pPr rtl="0" fontAlgn="ctr"/>
            <a:r>
              <a:rPr lang="en-US" sz="1200" b="0" i="1" kern="1200" dirty="0" smtClean="0">
                <a:solidFill>
                  <a:schemeClr val="tx1"/>
                </a:solidFill>
                <a:effectLst/>
                <a:latin typeface="+mn-lt"/>
                <a:ea typeface="+mn-ea"/>
                <a:cs typeface="+mn-cs"/>
              </a:rPr>
              <a:t>Blog</a:t>
            </a:r>
          </a:p>
          <a:p>
            <a:pPr marL="0" indent="0" rtl="0" fontAlgn="ctr">
              <a:buFont typeface="Arial" charset="0"/>
              <a:buNone/>
            </a:pP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Increasing visibility of the posts</a:t>
            </a:r>
          </a:p>
          <a:p>
            <a:pPr marL="171450" indent="-171450" rtl="0" fontAlgn="ctr">
              <a:buFont typeface="Arial" charset="0"/>
              <a:buChar char="•"/>
            </a:pPr>
            <a:r>
              <a:rPr lang="en-US" sz="1200" b="0" i="0" kern="1200" dirty="0" smtClean="0">
                <a:solidFill>
                  <a:schemeClr val="tx1"/>
                </a:solidFill>
                <a:effectLst/>
                <a:latin typeface="+mn-lt"/>
                <a:ea typeface="+mn-ea"/>
                <a:cs typeface="+mn-cs"/>
              </a:rPr>
              <a:t>Provides several end-to-end scenarios </a:t>
            </a:r>
          </a:p>
          <a:p>
            <a:pPr marL="171450" indent="-171450" rtl="0" fontAlgn="ctr">
              <a:buFont typeface="Arial" charset="0"/>
              <a:buChar char="•"/>
            </a:pPr>
            <a:r>
              <a:rPr lang="en-US" sz="1200" b="0" i="0" kern="1200" dirty="0" smtClean="0">
                <a:solidFill>
                  <a:schemeClr val="tx1"/>
                </a:solidFill>
                <a:effectLst/>
                <a:latin typeface="+mn-lt"/>
                <a:ea typeface="+mn-ea"/>
                <a:cs typeface="+mn-cs"/>
              </a:rPr>
              <a:t>All the positives that go along with using Medium: increased interaction with users, improved visibility, simple process for posting, they manage the platform</a:t>
            </a:r>
          </a:p>
          <a:p>
            <a:pPr rtl="0" fontAlgn="ctr"/>
            <a:r>
              <a:rPr lang="en-US" sz="1200" b="1" i="0" kern="1200" dirty="0" smtClean="0">
                <a:solidFill>
                  <a:schemeClr val="tx1"/>
                </a:solidFill>
                <a:effectLst/>
                <a:latin typeface="+mn-lt"/>
                <a:ea typeface="+mn-ea"/>
                <a:cs typeface="+mn-cs"/>
              </a:rPr>
              <a:t>Things to change: </a:t>
            </a:r>
          </a:p>
          <a:p>
            <a:pPr marL="171450" indent="-171450" rtl="0" fontAlgn="ctr">
              <a:buFont typeface="Arial" charset="0"/>
              <a:buChar char="•"/>
            </a:pPr>
            <a:r>
              <a:rPr lang="en-US" sz="1200" b="0" i="0" kern="1200" dirty="0" smtClean="0">
                <a:solidFill>
                  <a:schemeClr val="tx1"/>
                </a:solidFill>
                <a:effectLst/>
                <a:latin typeface="+mn-lt"/>
                <a:ea typeface="+mn-ea"/>
                <a:cs typeface="+mn-cs"/>
              </a:rPr>
              <a:t>Put them in the standard doc location. Then write about them on Medium and link the user back to our doc site. </a:t>
            </a:r>
          </a:p>
          <a:p>
            <a:pPr marL="171450" indent="-171450" rtl="0" fontAlgn="ctr">
              <a:buFont typeface="Arial" charset="0"/>
              <a:buChar char="•"/>
            </a:pPr>
            <a:r>
              <a:rPr lang="en-US" sz="1200" b="0" i="0" kern="1200" dirty="0" smtClean="0">
                <a:solidFill>
                  <a:schemeClr val="tx1"/>
                </a:solidFill>
                <a:effectLst/>
                <a:latin typeface="+mn-lt"/>
                <a:ea typeface="+mn-ea"/>
                <a:cs typeface="+mn-cs"/>
              </a:rPr>
              <a:t>Could also copy/paste the content so that it's the exact same in each location.</a:t>
            </a:r>
          </a:p>
          <a:p>
            <a:pPr rtl="0" fontAlgn="ctr"/>
            <a:r>
              <a:rPr lang="en-US" sz="1200" b="1" i="0" kern="1200" dirty="0" smtClean="0">
                <a:solidFill>
                  <a:schemeClr val="tx1"/>
                </a:solidFill>
                <a:effectLst/>
                <a:latin typeface="+mn-lt"/>
                <a:ea typeface="+mn-ea"/>
                <a:cs typeface="+mn-cs"/>
              </a:rPr>
              <a:t>Best practices: </a:t>
            </a:r>
          </a:p>
          <a:p>
            <a:pPr marL="171450" indent="-171450" rtl="0" fontAlgn="ctr">
              <a:buFont typeface="Arial" charset="0"/>
              <a:buChar char="•"/>
            </a:pPr>
            <a:r>
              <a:rPr lang="en-US" sz="1200" b="0" i="0" kern="1200" dirty="0" smtClean="0">
                <a:solidFill>
                  <a:schemeClr val="tx1"/>
                </a:solidFill>
                <a:effectLst/>
                <a:latin typeface="+mn-lt"/>
                <a:ea typeface="+mn-ea"/>
                <a:cs typeface="+mn-cs"/>
              </a:rPr>
              <a:t>Own your docs, just like your code. Using Medium is great for visibility, but you</a:t>
            </a:r>
            <a:r>
              <a:rPr lang="en-US" sz="1200" b="0" i="0" kern="1200" baseline="0" dirty="0" smtClean="0">
                <a:solidFill>
                  <a:schemeClr val="tx1"/>
                </a:solidFill>
                <a:effectLst/>
                <a:latin typeface="+mn-lt"/>
                <a:ea typeface="+mn-ea"/>
                <a:cs typeface="+mn-cs"/>
              </a:rPr>
              <a:t> put ownership in someone else’s hands (like any social media platform</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0FDC384-22DB-D74F-95A2-3FAD1F7BEFFA}" type="slidenum">
              <a:rPr lang="en-US" smtClean="0"/>
              <a:t>5</a:t>
            </a:fld>
            <a:endParaRPr lang="en-US"/>
          </a:p>
        </p:txBody>
      </p:sp>
    </p:spTree>
    <p:extLst>
      <p:ext uri="{BB962C8B-B14F-4D97-AF65-F5344CB8AC3E}">
        <p14:creationId xmlns:p14="http://schemas.microsoft.com/office/powerpoint/2010/main" val="17206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selects the link to View documentation </a:t>
            </a:r>
            <a:r>
              <a:rPr lang="en-US" sz="1200" b="0" i="0" kern="1200" baseline="0" dirty="0" smtClean="0">
                <a:solidFill>
                  <a:schemeClr val="tx1"/>
                </a:solidFill>
                <a:effectLst/>
                <a:latin typeface="+mn-lt"/>
                <a:ea typeface="+mn-ea"/>
                <a:cs typeface="+mn-cs"/>
              </a:rPr>
              <a:t>from the Square APIs page (https://</a:t>
            </a:r>
            <a:r>
              <a:rPr lang="en-US" sz="1200" b="0" i="0" kern="1200" baseline="0" dirty="0" err="1" smtClean="0">
                <a:solidFill>
                  <a:schemeClr val="tx1"/>
                </a:solidFill>
                <a:effectLst/>
                <a:latin typeface="+mn-lt"/>
                <a:ea typeface="+mn-ea"/>
                <a:cs typeface="+mn-cs"/>
              </a:rPr>
              <a:t>squareup.com</a:t>
            </a:r>
            <a:r>
              <a:rPr lang="en-US" sz="1200" b="0" i="0" kern="1200" baseline="0" dirty="0" smtClean="0">
                <a:solidFill>
                  <a:schemeClr val="tx1"/>
                </a:solidFill>
                <a:effectLst/>
                <a:latin typeface="+mn-lt"/>
                <a:ea typeface="+mn-ea"/>
                <a:cs typeface="+mn-cs"/>
              </a:rPr>
              <a:t>/developers).</a:t>
            </a:r>
          </a:p>
          <a:p>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DESIGN</a:t>
            </a:r>
          </a:p>
          <a:p>
            <a:pPr rtl="0" fontAlgn="ctr"/>
            <a:endParaRPr lang="en-US" sz="1200" b="0" i="1"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a:t>
            </a:r>
            <a:r>
              <a:rPr lang="en-US" sz="1200" b="1" i="0" kern="1200" baseline="0" dirty="0" smtClean="0">
                <a:solidFill>
                  <a:schemeClr val="tx1"/>
                </a:solidFill>
                <a:effectLst/>
                <a:latin typeface="+mn-lt"/>
                <a:ea typeface="+mn-ea"/>
                <a:cs typeface="+mn-cs"/>
              </a:rPr>
              <a:t>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Clean, modern look and feel. Lot of whitespace. Pleasant color scheme.</a:t>
            </a:r>
          </a:p>
          <a:p>
            <a:pPr marL="171450" indent="-171450" rtl="0" fontAlgn="ctr">
              <a:buFont typeface="Arial" charset="0"/>
              <a:buChar char="•"/>
            </a:pPr>
            <a:r>
              <a:rPr lang="en-US" sz="1200" b="0" i="0" kern="1200" dirty="0" smtClean="0">
                <a:solidFill>
                  <a:schemeClr val="tx1"/>
                </a:solidFill>
                <a:effectLst/>
                <a:latin typeface="+mn-lt"/>
                <a:ea typeface="+mn-ea"/>
                <a:cs typeface="+mn-cs"/>
              </a:rPr>
              <a:t>Site works well when resized and viewed on mobile/smaller devices.</a:t>
            </a:r>
          </a:p>
          <a:p>
            <a:pPr marL="171450" indent="-171450" rtl="0" fontAlgn="ctr">
              <a:buFont typeface="Arial" charset="0"/>
              <a:buChar char="•"/>
            </a:pPr>
            <a:r>
              <a:rPr lang="en-US" sz="1200" b="0" i="0" kern="1200" dirty="0" smtClean="0">
                <a:solidFill>
                  <a:schemeClr val="tx1"/>
                </a:solidFill>
                <a:effectLst/>
                <a:latin typeface="+mn-lt"/>
                <a:ea typeface="+mn-ea"/>
                <a:cs typeface="+mn-cs"/>
              </a:rPr>
              <a:t>Search functionality is present.</a:t>
            </a:r>
          </a:p>
          <a:p>
            <a:pPr marL="171450" indent="-171450" rtl="0" fontAlgn="ctr">
              <a:buFont typeface="Arial" charset="0"/>
              <a:buChar char="•"/>
            </a:pPr>
            <a:r>
              <a:rPr lang="en-US" sz="1200" b="0" i="0" kern="1200" dirty="0" smtClean="0">
                <a:solidFill>
                  <a:schemeClr val="tx1"/>
                </a:solidFill>
                <a:effectLst/>
                <a:latin typeface="+mn-lt"/>
                <a:ea typeface="+mn-ea"/>
                <a:cs typeface="+mn-cs"/>
              </a:rPr>
              <a:t>Expandable table of contents is simple and intuitive. It clearly states high-level areas of organization. Also allows drilling down into sub-categories.</a:t>
            </a:r>
          </a:p>
          <a:p>
            <a:pPr marL="171450" indent="-171450" rtl="0" fontAlgn="ctr">
              <a:buFont typeface="Arial" charset="0"/>
              <a:buChar char="•"/>
            </a:pPr>
            <a:r>
              <a:rPr lang="en-US" sz="1200" b="0" i="0" kern="1200" dirty="0" smtClean="0">
                <a:solidFill>
                  <a:schemeClr val="tx1"/>
                </a:solidFill>
                <a:effectLst/>
                <a:latin typeface="+mn-lt"/>
                <a:ea typeface="+mn-ea"/>
                <a:cs typeface="+mn-cs"/>
              </a:rPr>
              <a:t>A quick link in the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to the full list of API references (with expandable selection of specific ones).</a:t>
            </a:r>
          </a:p>
          <a:p>
            <a:pPr marL="171450" indent="-171450" rtl="0" fontAlgn="ctr">
              <a:buFont typeface="Arial" charset="0"/>
              <a:buChar char="•"/>
            </a:pPr>
            <a:r>
              <a:rPr lang="en-US" sz="1200" b="0" i="0" kern="1200" dirty="0" smtClean="0">
                <a:solidFill>
                  <a:schemeClr val="tx1"/>
                </a:solidFill>
                <a:effectLst/>
                <a:latin typeface="+mn-lt"/>
                <a:ea typeface="+mn-ea"/>
                <a:cs typeface="+mn-cs"/>
              </a:rPr>
              <a:t>Nice that there are easy ways to get in touch with the Square team via </a:t>
            </a:r>
            <a:r>
              <a:rPr lang="en-US" sz="1200" b="0" i="0" kern="1200" dirty="0" smtClean="0">
                <a:solidFill>
                  <a:schemeClr val="tx1"/>
                </a:solidFill>
                <a:effectLst/>
                <a:latin typeface="+mn-lt"/>
                <a:ea typeface="+mn-ea"/>
                <a:cs typeface="+mn-cs"/>
                <a:hlinkClick r:id="rId3"/>
              </a:rPr>
              <a:t>Stack Overflow</a:t>
            </a:r>
            <a:r>
              <a:rPr lang="en-US" sz="1200" b="0" i="0" kern="120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hlinkClick r:id="rId4"/>
              </a:rPr>
              <a:t>Slack</a:t>
            </a:r>
            <a:r>
              <a:rPr lang="en-US" sz="1200" b="0" i="0" kern="1200" dirty="0" smtClean="0">
                <a:solidFill>
                  <a:schemeClr val="tx1"/>
                </a:solidFill>
                <a:effectLst/>
                <a:latin typeface="+mn-lt"/>
                <a:ea typeface="+mn-ea"/>
                <a:cs typeface="+mn-cs"/>
              </a:rPr>
              <a:t> and, more importantly, that the Square team is responsive.</a:t>
            </a:r>
          </a:p>
          <a:p>
            <a:pPr marL="171450" indent="-171450" rtl="0" fontAlgn="ctr">
              <a:buFont typeface="Arial" charset="0"/>
              <a:buChar char="•"/>
            </a:pPr>
            <a:r>
              <a:rPr lang="en-US" sz="1200" b="0" i="0" kern="1200" dirty="0" smtClean="0">
                <a:solidFill>
                  <a:schemeClr val="tx1"/>
                </a:solidFill>
                <a:effectLst/>
                <a:latin typeface="+mn-lt"/>
                <a:ea typeface="+mn-ea"/>
                <a:cs typeface="+mn-cs"/>
              </a:rPr>
              <a:t>Client libraries and SDK source code is accessible on GitHub and linked to from the </a:t>
            </a:r>
            <a:r>
              <a:rPr lang="en-US" sz="1200" b="0" i="0" kern="1200" dirty="0" smtClean="0">
                <a:solidFill>
                  <a:schemeClr val="tx1"/>
                </a:solidFill>
                <a:effectLst/>
                <a:latin typeface="+mn-lt"/>
                <a:ea typeface="+mn-ea"/>
                <a:cs typeface="+mn-cs"/>
                <a:hlinkClick r:id="rId5"/>
              </a:rPr>
              <a:t>Client libraries page</a:t>
            </a:r>
            <a:r>
              <a:rPr lang="en-US" sz="1200" b="0" i="0" kern="1200" dirty="0" smtClean="0">
                <a:solidFill>
                  <a:schemeClr val="tx1"/>
                </a:solidFill>
                <a:effectLst/>
                <a:latin typeface="+mn-lt"/>
                <a:ea typeface="+mn-ea"/>
                <a:cs typeface="+mn-cs"/>
              </a:rPr>
              <a:t>.</a:t>
            </a:r>
          </a:p>
          <a:p>
            <a:pPr marL="171450" indent="-171450" rtl="0" fontAlgn="ctr">
              <a:buFont typeface="Arial" charset="0"/>
              <a:buChar char="•"/>
            </a:pPr>
            <a:r>
              <a:rPr lang="en-US" sz="1200" b="0" i="0" kern="1200" dirty="0" smtClean="0">
                <a:solidFill>
                  <a:schemeClr val="tx1"/>
                </a:solidFill>
                <a:effectLst/>
                <a:latin typeface="+mn-lt"/>
                <a:ea typeface="+mn-ea"/>
                <a:cs typeface="+mn-cs"/>
              </a:rPr>
              <a:t>Some of the GitHub repos allow users to file issues and employees respond in a timely manner.</a:t>
            </a:r>
          </a:p>
          <a:p>
            <a:pPr marL="171450" indent="-171450" rtl="0" fontAlgn="ctr">
              <a:buFont typeface="Arial" charset="0"/>
              <a:buChar char="•"/>
            </a:pPr>
            <a:r>
              <a:rPr lang="en-US" sz="1200" b="0" i="0" kern="1200" dirty="0" smtClean="0">
                <a:solidFill>
                  <a:schemeClr val="tx1"/>
                </a:solidFill>
                <a:effectLst/>
                <a:latin typeface="+mn-lt"/>
                <a:ea typeface="+mn-ea"/>
                <a:cs typeface="+mn-cs"/>
              </a:rPr>
              <a:t>The smiley face feedback (“was this page helpful”) is simple and easy for users to provide</a:t>
            </a:r>
            <a:r>
              <a:rPr lang="en-US" sz="1200" b="0" i="0" kern="1200" baseline="0" dirty="0" smtClean="0">
                <a:solidFill>
                  <a:schemeClr val="tx1"/>
                </a:solidFill>
                <a:effectLst/>
                <a:latin typeface="+mn-lt"/>
                <a:ea typeface="+mn-ea"/>
                <a:cs typeface="+mn-cs"/>
              </a:rPr>
              <a:t> quick feedback.</a:t>
            </a: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 to change:</a:t>
            </a:r>
            <a:endParaRPr lang="en-US" sz="1200" b="0" i="0" kern="1200" dirty="0" smtClean="0">
              <a:solidFill>
                <a:schemeClr val="tx1"/>
              </a:solidFill>
              <a:effectLst/>
              <a:latin typeface="+mn-lt"/>
              <a:ea typeface="+mn-ea"/>
              <a:cs typeface="+mn-cs"/>
            </a:endParaRPr>
          </a:p>
          <a:p>
            <a:pPr marL="171450" indent="-171450" rtl="0" fontAlgn="ctr">
              <a:buFont typeface="Arial" charset="0"/>
              <a:buChar char="•"/>
            </a:pPr>
            <a:r>
              <a:rPr lang="en-US" sz="1200" b="0" i="0" kern="1200" dirty="0" smtClean="0">
                <a:solidFill>
                  <a:schemeClr val="tx1"/>
                </a:solidFill>
                <a:effectLst/>
                <a:latin typeface="+mn-lt"/>
                <a:ea typeface="+mn-ea"/>
                <a:cs typeface="+mn-cs"/>
              </a:rPr>
              <a:t>Update the top </a:t>
            </a:r>
            <a:r>
              <a:rPr lang="en-US" sz="1200" b="0" i="0" kern="1200" dirty="0" err="1" smtClean="0">
                <a:solidFill>
                  <a:schemeClr val="tx1"/>
                </a:solidFill>
                <a:effectLst/>
                <a:latin typeface="+mn-lt"/>
                <a:ea typeface="+mn-ea"/>
                <a:cs typeface="+mn-cs"/>
              </a:rPr>
              <a:t>nav</a:t>
            </a:r>
            <a:r>
              <a:rPr lang="en-US" sz="1200" b="0" i="0" kern="1200" dirty="0" smtClean="0">
                <a:solidFill>
                  <a:schemeClr val="tx1"/>
                </a:solidFill>
                <a:effectLst/>
                <a:latin typeface="+mn-lt"/>
                <a:ea typeface="+mn-ea"/>
                <a:cs typeface="+mn-cs"/>
              </a:rPr>
              <a:t> bar to match the home page design (images &amp; links). It's a noticeably different design.</a:t>
            </a:r>
          </a:p>
          <a:p>
            <a:pPr marL="171450" indent="-171450" rtl="0" fontAlgn="ctr">
              <a:buFont typeface="Arial" charset="0"/>
              <a:buChar char="•"/>
            </a:pPr>
            <a:r>
              <a:rPr lang="en-US" sz="1200" b="0" i="0" kern="1200" dirty="0" smtClean="0">
                <a:solidFill>
                  <a:schemeClr val="tx1"/>
                </a:solidFill>
                <a:effectLst/>
                <a:latin typeface="+mn-lt"/>
                <a:ea typeface="+mn-ea"/>
                <a:cs typeface="+mn-cs"/>
              </a:rPr>
              <a:t>Promote the blog on Medium throughout the doc site as having end-to-end scenarios, perhaps with a sticky link in the header/footer that says more than just "blog."</a:t>
            </a:r>
          </a:p>
          <a:p>
            <a:pPr marL="171450" indent="-171450" rtl="0" fontAlgn="ctr">
              <a:buFont typeface="Arial" charset="0"/>
              <a:buChar char="•"/>
            </a:pPr>
            <a:r>
              <a:rPr lang="en-US" sz="1200" b="0" i="0" kern="1200" dirty="0" smtClean="0">
                <a:solidFill>
                  <a:schemeClr val="tx1"/>
                </a:solidFill>
                <a:effectLst/>
                <a:latin typeface="+mn-lt"/>
                <a:ea typeface="+mn-ea"/>
                <a:cs typeface="+mn-cs"/>
              </a:rPr>
              <a:t>Clarify where users are in the bigger context of the site's organization, such as with breadcrumbs in the header or opening the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to the corresponding area. Alternatively, providing "back to X" links would be helpful in navigating within a context.</a:t>
            </a:r>
          </a:p>
          <a:p>
            <a:pPr marL="171450" indent="-171450" rtl="0" fontAlgn="ctr">
              <a:buFont typeface="Arial" charset="0"/>
              <a:buChar char="•"/>
            </a:pPr>
            <a:r>
              <a:rPr lang="en-US" sz="1200" b="0" i="0" kern="1200" dirty="0" smtClean="0">
                <a:solidFill>
                  <a:schemeClr val="tx1"/>
                </a:solidFill>
                <a:effectLst/>
                <a:latin typeface="+mn-lt"/>
                <a:ea typeface="+mn-ea"/>
                <a:cs typeface="+mn-cs"/>
              </a:rPr>
              <a:t>Allow users to submit pull requests in GitHub.</a:t>
            </a:r>
          </a:p>
          <a:p>
            <a:r>
              <a:rPr lang="en-US" b="1" dirty="0" smtClean="0"/>
              <a:t>Best practices:</a:t>
            </a:r>
            <a:endParaRPr lang="en-US" b="1" dirty="0"/>
          </a:p>
        </p:txBody>
      </p:sp>
      <p:sp>
        <p:nvSpPr>
          <p:cNvPr id="4" name="Slide Number Placeholder 3"/>
          <p:cNvSpPr>
            <a:spLocks noGrp="1"/>
          </p:cNvSpPr>
          <p:nvPr>
            <p:ph type="sldNum" sz="quarter" idx="10"/>
          </p:nvPr>
        </p:nvSpPr>
        <p:spPr/>
        <p:txBody>
          <a:bodyPr/>
          <a:lstStyle/>
          <a:p>
            <a:fld id="{70FDC384-22DB-D74F-95A2-3FAD1F7BEFFA}" type="slidenum">
              <a:rPr lang="en-US" smtClean="0"/>
              <a:t>6</a:t>
            </a:fld>
            <a:endParaRPr lang="en-US"/>
          </a:p>
        </p:txBody>
      </p:sp>
    </p:spTree>
    <p:extLst>
      <p:ext uri="{BB962C8B-B14F-4D97-AF65-F5344CB8AC3E}">
        <p14:creationId xmlns:p14="http://schemas.microsoft.com/office/powerpoint/2010/main" val="173847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endParaRPr lang="en-US" dirty="0" smtClean="0"/>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CONTENT</a:t>
            </a:r>
          </a:p>
          <a:p>
            <a:pPr marL="0" indent="0">
              <a:buFont typeface="Arial" charset="0"/>
              <a:buNone/>
            </a:pPr>
            <a:endParaRPr lang="en-US" dirty="0" smtClean="0"/>
          </a:p>
          <a:p>
            <a:r>
              <a:rPr lang="en-US" b="1" dirty="0" smtClean="0"/>
              <a:t>Things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Language is casual, clear, and succinct. Maintains tone throughout documents.</a:t>
            </a:r>
          </a:p>
          <a:p>
            <a:pPr marL="171450" indent="-171450" rtl="0" fontAlgn="ctr">
              <a:buFont typeface="Arial" charset="0"/>
              <a:buChar char="•"/>
            </a:pPr>
            <a:r>
              <a:rPr lang="en-US" sz="1200" b="0" i="0" kern="1200" dirty="0" smtClean="0">
                <a:solidFill>
                  <a:schemeClr val="tx1"/>
                </a:solidFill>
                <a:effectLst/>
                <a:latin typeface="+mn-lt"/>
                <a:ea typeface="+mn-ea"/>
                <a:cs typeface="+mn-cs"/>
              </a:rPr>
              <a:t>Active voice is used consistently throughout.</a:t>
            </a:r>
          </a:p>
          <a:p>
            <a:pPr marL="171450" indent="-171450" rtl="0" fontAlgn="ctr">
              <a:buFont typeface="Arial" charset="0"/>
              <a:buChar char="•"/>
            </a:pPr>
            <a:r>
              <a:rPr lang="en-US" sz="1200" b="0" i="0" kern="1200" dirty="0" smtClean="0">
                <a:solidFill>
                  <a:schemeClr val="tx1"/>
                </a:solidFill>
                <a:effectLst/>
                <a:latin typeface="+mn-lt"/>
                <a:ea typeface="+mn-ea"/>
                <a:cs typeface="+mn-cs"/>
              </a:rPr>
              <a:t>The "Get started" section provides several examples of common use cases for the APIs.</a:t>
            </a:r>
          </a:p>
          <a:p>
            <a:pPr marL="171450" indent="-171450" rtl="0" fontAlgn="ctr">
              <a:buFont typeface="Arial" charset="0"/>
              <a:buChar char="•"/>
            </a:pPr>
            <a:r>
              <a:rPr lang="en-US" sz="1200" b="0" i="0" kern="1200" dirty="0" smtClean="0">
                <a:solidFill>
                  <a:schemeClr val="tx1"/>
                </a:solidFill>
                <a:effectLst/>
                <a:latin typeface="+mn-lt"/>
                <a:ea typeface="+mn-ea"/>
                <a:cs typeface="+mn-cs"/>
              </a:rPr>
              <a:t>The "Get started page" provides a clear, easy process to follow.</a:t>
            </a:r>
          </a:p>
          <a:p>
            <a:pPr marL="171450" indent="-171450" rtl="0" fontAlgn="ctr">
              <a:buFont typeface="Arial" charset="0"/>
              <a:buChar char="•"/>
            </a:pPr>
            <a:r>
              <a:rPr lang="en-US" sz="1200" b="0" i="0" kern="1200" dirty="0" smtClean="0">
                <a:solidFill>
                  <a:schemeClr val="tx1"/>
                </a:solidFill>
                <a:effectLst/>
                <a:latin typeface="+mn-lt"/>
                <a:ea typeface="+mn-ea"/>
                <a:cs typeface="+mn-cs"/>
              </a:rPr>
              <a:t>References to exploring the APIs through Postman are prevalent.</a:t>
            </a:r>
          </a:p>
          <a:p>
            <a:pPr marL="171450" indent="-171450" rtl="0" fontAlgn="ctr">
              <a:buFont typeface="Arial" charset="0"/>
              <a:buChar char="•"/>
            </a:pPr>
            <a:r>
              <a:rPr lang="en-US" sz="1200" b="0" i="0" kern="1200" dirty="0" smtClean="0">
                <a:solidFill>
                  <a:schemeClr val="tx1"/>
                </a:solidFill>
                <a:effectLst/>
                <a:latin typeface="+mn-lt"/>
                <a:ea typeface="+mn-ea"/>
                <a:cs typeface="+mn-cs"/>
              </a:rPr>
              <a:t>A concise choice model is provided at the end of most overviews allowing users to choose from ready-made partner solutions and the various APIs that allow them to create a custom app. Example: </a:t>
            </a:r>
            <a:r>
              <a:rPr lang="en-US" sz="1200" b="0" i="0" kern="1200" dirty="0" smtClean="0">
                <a:solidFill>
                  <a:schemeClr val="tx1"/>
                </a:solidFill>
                <a:effectLst/>
                <a:latin typeface="+mn-lt"/>
                <a:ea typeface="+mn-ea"/>
                <a:cs typeface="+mn-cs"/>
                <a:hlinkClick r:id="rId3"/>
              </a:rPr>
              <a:t>Drive Growth overview for Customers API</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4"/>
              </a:rPr>
              <a:t>Manage Products overview for Catalog and Orders </a:t>
            </a:r>
            <a:r>
              <a:rPr lang="en-US" sz="1200" b="0" i="0" kern="1200" dirty="0" smtClean="0">
                <a:solidFill>
                  <a:schemeClr val="tx1"/>
                </a:solidFill>
                <a:effectLst/>
                <a:latin typeface="+mn-lt"/>
                <a:ea typeface="+mn-ea"/>
                <a:cs typeface="+mn-cs"/>
                <a:hlinkClick r:id="rId4"/>
              </a:rPr>
              <a:t>APIs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0FDC384-22DB-D74F-95A2-3FAD1F7BEFFA}" type="slidenum">
              <a:rPr lang="en-US" smtClean="0"/>
              <a:t>7</a:t>
            </a:fld>
            <a:endParaRPr lang="en-US"/>
          </a:p>
        </p:txBody>
      </p:sp>
    </p:spTree>
    <p:extLst>
      <p:ext uri="{BB962C8B-B14F-4D97-AF65-F5344CB8AC3E}">
        <p14:creationId xmlns:p14="http://schemas.microsoft.com/office/powerpoint/2010/main" val="1196260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endParaRPr lang="en-US" dirty="0" smtClean="0"/>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CONTENT</a:t>
            </a:r>
          </a:p>
          <a:p>
            <a:pPr marL="0" indent="0" rtl="0" fontAlgn="ctr">
              <a:buFont typeface="Arial" charset="0"/>
              <a:buNone/>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Things to change:</a:t>
            </a:r>
            <a:endParaRPr lang="en-US" dirty="0" smtClean="0"/>
          </a:p>
          <a:p>
            <a:pPr marL="171450" indent="-171450" rtl="0" fontAlgn="ctr">
              <a:buFont typeface="Arial" charset="0"/>
              <a:buChar char="•"/>
            </a:pPr>
            <a:r>
              <a:rPr lang="en-US" sz="1200" b="0" i="0" kern="1200" dirty="0" smtClean="0">
                <a:solidFill>
                  <a:schemeClr val="tx1"/>
                </a:solidFill>
                <a:effectLst/>
                <a:latin typeface="+mn-lt"/>
                <a:ea typeface="+mn-ea"/>
                <a:cs typeface="+mn-cs"/>
              </a:rPr>
              <a:t>Clarify some of the ambiguous high-level areas in the left side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a:t>
            </a:r>
          </a:p>
          <a:p>
            <a:pPr marL="628650" lvl="1" indent="-171450" rtl="0" fontAlgn="ctr">
              <a:buFont typeface="Arial" charset="0"/>
              <a:buChar char="•"/>
            </a:pPr>
            <a:r>
              <a:rPr lang="en-US" sz="1200" b="0" i="0" kern="1200" dirty="0" smtClean="0">
                <a:solidFill>
                  <a:schemeClr val="tx1"/>
                </a:solidFill>
                <a:effectLst/>
                <a:latin typeface="+mn-lt"/>
                <a:ea typeface="+mn-ea"/>
                <a:cs typeface="+mn-cs"/>
              </a:rPr>
              <a:t>Rename "Drive Growth" to Customers since the section is for the Customer API.</a:t>
            </a:r>
          </a:p>
          <a:p>
            <a:pPr marL="628650" lvl="1" indent="-171450" rtl="0" fontAlgn="ctr">
              <a:buFont typeface="Arial" charset="0"/>
              <a:buChar char="•"/>
            </a:pPr>
            <a:r>
              <a:rPr lang="en-US" sz="1200" b="0" i="0" kern="1200" dirty="0" smtClean="0">
                <a:solidFill>
                  <a:schemeClr val="tx1"/>
                </a:solidFill>
                <a:effectLst/>
                <a:latin typeface="+mn-lt"/>
                <a:ea typeface="+mn-ea"/>
                <a:cs typeface="+mn-cs"/>
              </a:rPr>
              <a:t>"Run Business" is a broader area, encompassing Locations, Employees, Roles, and Timecards. Add the four areas as lower-level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items underneath Run Business so users can quickly get a feel for the areas included.</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There are too many links nested under Release Notes. Group them and create another level of nesting.</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Promote the sandbox environment in the getting started section/page for those who want to try some basic functionality before signing up. Make the credentials (Access Token, Application ID, and Location ID) more evident in this section, rather than only listing them in the API docs.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Describe links to GitHub with text (at GitHub) or something similar so the user knows they're leaving the docs site.</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Make it a standard convention for longer docs to have </a:t>
            </a:r>
            <a:r>
              <a:rPr lang="en-US" sz="1200" b="0" i="0" kern="1200" dirty="0" err="1" smtClean="0">
                <a:solidFill>
                  <a:schemeClr val="tx1"/>
                </a:solidFill>
                <a:effectLst/>
                <a:latin typeface="+mn-lt"/>
                <a:ea typeface="+mn-ea"/>
                <a:cs typeface="+mn-cs"/>
              </a:rPr>
              <a:t>ToCs</a:t>
            </a:r>
            <a:r>
              <a:rPr lang="en-US" sz="1200" b="0" i="0" kern="1200" dirty="0" smtClean="0">
                <a:solidFill>
                  <a:schemeClr val="tx1"/>
                </a:solidFill>
                <a:effectLst/>
                <a:latin typeface="+mn-lt"/>
                <a:ea typeface="+mn-ea"/>
                <a:cs typeface="+mn-cs"/>
              </a:rPr>
              <a:t> at the beginning to clarify expectations for the reader. </a:t>
            </a:r>
            <a:r>
              <a:rPr lang="en-US" sz="1200" b="0" i="0" kern="1200" dirty="0" smtClean="0">
                <a:solidFill>
                  <a:schemeClr val="tx1"/>
                </a:solidFill>
                <a:effectLst/>
                <a:latin typeface="+mn-lt"/>
                <a:ea typeface="+mn-ea"/>
                <a:cs typeface="+mn-cs"/>
                <a:hlinkClick r:id="rId3"/>
              </a:rPr>
              <a:t>SqPaymentForm Overview</a:t>
            </a:r>
            <a:r>
              <a:rPr lang="en-US" sz="1200" b="0" i="0" kern="120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hlinkClick r:id="rId4"/>
              </a:rPr>
              <a:t>SqPaymentForm Setup</a:t>
            </a:r>
            <a:r>
              <a:rPr lang="en-US" sz="1200" b="0" i="0" kern="1200" dirty="0" smtClean="0">
                <a:solidFill>
                  <a:schemeClr val="tx1"/>
                </a:solidFill>
                <a:effectLst/>
                <a:latin typeface="+mn-lt"/>
                <a:ea typeface="+mn-ea"/>
                <a:cs typeface="+mn-cs"/>
              </a:rPr>
              <a:t> don't have </a:t>
            </a:r>
            <a:r>
              <a:rPr lang="en-US" sz="1200" b="0" i="0" kern="1200" dirty="0" err="1" smtClean="0">
                <a:solidFill>
                  <a:schemeClr val="tx1"/>
                </a:solidFill>
                <a:effectLst/>
                <a:latin typeface="+mn-lt"/>
                <a:ea typeface="+mn-ea"/>
                <a:cs typeface="+mn-cs"/>
              </a:rPr>
              <a:t>ToCs</a:t>
            </a:r>
            <a:r>
              <a:rPr lang="en-US" sz="1200" b="0" i="0" kern="1200" dirty="0" smtClean="0">
                <a:solidFill>
                  <a:schemeClr val="tx1"/>
                </a:solidFill>
                <a:effectLst/>
                <a:latin typeface="+mn-lt"/>
                <a:ea typeface="+mn-ea"/>
                <a:cs typeface="+mn-cs"/>
              </a:rPr>
              <a:t>, but the </a:t>
            </a:r>
            <a:r>
              <a:rPr lang="en-US" sz="1200" b="0" i="0" kern="1200" dirty="0" smtClean="0">
                <a:solidFill>
                  <a:schemeClr val="tx1"/>
                </a:solidFill>
                <a:effectLst/>
                <a:latin typeface="+mn-lt"/>
                <a:ea typeface="+mn-ea"/>
                <a:cs typeface="+mn-cs"/>
                <a:hlinkClick r:id="rId5"/>
              </a:rPr>
              <a:t>Checkout API Setup Guide</a:t>
            </a:r>
            <a:r>
              <a:rPr lang="en-US" sz="1200" b="0" i="0" kern="1200" dirty="0" smtClean="0">
                <a:solidFill>
                  <a:schemeClr val="tx1"/>
                </a:solidFill>
                <a:effectLst/>
                <a:latin typeface="+mn-lt"/>
                <a:ea typeface="+mn-ea"/>
                <a:cs typeface="+mn-cs"/>
              </a:rPr>
              <a:t> does.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Verify consistent styles are used throughout. Examples of inconsistencies are found in Note statements and code properties.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Verify consistent titles are used throughout. Example: it's unclear that this page is for Ruby, other than in the URL: </a:t>
            </a:r>
            <a:r>
              <a:rPr lang="en-US" sz="1200" b="0" i="0" kern="1200" dirty="0" smtClean="0">
                <a:solidFill>
                  <a:schemeClr val="tx1"/>
                </a:solidFill>
                <a:effectLst/>
                <a:latin typeface="+mn-lt"/>
                <a:ea typeface="+mn-ea"/>
                <a:cs typeface="+mn-cs"/>
                <a:hlinkClick r:id="rId6"/>
              </a:rPr>
              <a:t>https://docs.connect.squareup.com/articles/processing-recurring-payments-ruby</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pPr marL="0" lvl="0" indent="0" rtl="0" fontAlgn="ctr">
              <a:buFont typeface="Arial" charset="0"/>
              <a:buNone/>
            </a:pPr>
            <a:r>
              <a:rPr lang="en-US" sz="1200" b="1" i="0" kern="1200" dirty="0" smtClean="0">
                <a:solidFill>
                  <a:schemeClr val="tx1"/>
                </a:solidFill>
                <a:effectLst/>
                <a:latin typeface="+mn-lt"/>
                <a:ea typeface="+mn-ea"/>
                <a:cs typeface="+mn-cs"/>
              </a:rPr>
              <a:t>Best</a:t>
            </a:r>
            <a:r>
              <a:rPr lang="en-US" sz="1200" b="1" i="0" kern="1200" baseline="0" dirty="0" smtClean="0">
                <a:solidFill>
                  <a:schemeClr val="tx1"/>
                </a:solidFill>
                <a:effectLst/>
                <a:latin typeface="+mn-lt"/>
                <a:ea typeface="+mn-ea"/>
                <a:cs typeface="+mn-cs"/>
              </a:rPr>
              <a:t> practices: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Setting clear expectations for the reader (with the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Consistency</a:t>
            </a:r>
            <a:r>
              <a:rPr lang="en-US" sz="1200" b="0" i="0" kern="1200" baseline="0" dirty="0" smtClean="0">
                <a:solidFill>
                  <a:schemeClr val="tx1"/>
                </a:solidFill>
                <a:effectLst/>
                <a:latin typeface="+mn-lt"/>
                <a:ea typeface="+mn-ea"/>
                <a:cs typeface="+mn-cs"/>
              </a:rPr>
              <a:t> in styling, language, and tone</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0FDC384-22DB-D74F-95A2-3FAD1F7BEFFA}" type="slidenum">
              <a:rPr lang="en-US" smtClean="0"/>
              <a:t>8</a:t>
            </a:fld>
            <a:endParaRPr lang="en-US"/>
          </a:p>
        </p:txBody>
      </p:sp>
    </p:spTree>
    <p:extLst>
      <p:ext uri="{BB962C8B-B14F-4D97-AF65-F5344CB8AC3E}">
        <p14:creationId xmlns:p14="http://schemas.microsoft.com/office/powerpoint/2010/main" val="203137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api</a:t>
            </a:r>
            <a:r>
              <a:rPr lang="en-US" sz="1200" b="0" i="0" kern="1200" baseline="0" dirty="0" smtClean="0">
                <a:solidFill>
                  <a:schemeClr val="tx1"/>
                </a:solidFill>
                <a:effectLst/>
                <a:latin typeface="+mn-lt"/>
                <a:ea typeface="+mn-ea"/>
                <a:cs typeface="+mn-cs"/>
              </a:rPr>
              <a:t>/connect/v2</a:t>
            </a:r>
            <a:endParaRPr lang="en-US" dirty="0" smtClean="0"/>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API references</a:t>
            </a:r>
          </a:p>
          <a:p>
            <a:endParaRPr lang="en-US" dirty="0" smtClean="0"/>
          </a:p>
          <a:p>
            <a:pPr marL="171450" indent="-171450" rtl="0" fontAlgn="ctr">
              <a:buFont typeface="Arial" charset="0"/>
              <a:buChar char="•"/>
            </a:pPr>
            <a:r>
              <a:rPr lang="en-US" sz="1200" b="0" i="0" kern="1200" dirty="0" smtClean="0">
                <a:solidFill>
                  <a:schemeClr val="tx1"/>
                </a:solidFill>
                <a:effectLst/>
                <a:latin typeface="+mn-lt"/>
                <a:ea typeface="+mn-ea"/>
                <a:cs typeface="+mn-cs"/>
              </a:rPr>
              <a:t>These are standard in their design, most likely auto-generated by a tool used to document API code (like Swagger or </a:t>
            </a:r>
            <a:r>
              <a:rPr lang="en-US" sz="1200" b="0" i="0" kern="1200" dirty="0" err="1" smtClean="0">
                <a:solidFill>
                  <a:schemeClr val="tx1"/>
                </a:solidFill>
                <a:effectLst/>
                <a:latin typeface="+mn-lt"/>
                <a:ea typeface="+mn-ea"/>
                <a:cs typeface="+mn-cs"/>
              </a:rPr>
              <a:t>ReDoc</a:t>
            </a:r>
            <a:r>
              <a:rPr lang="en-US" sz="1200" b="0" i="0" kern="1200" dirty="0" smtClean="0">
                <a:solidFill>
                  <a:schemeClr val="tx1"/>
                </a:solidFill>
                <a:effectLst/>
                <a:latin typeface="+mn-lt"/>
                <a:ea typeface="+mn-ea"/>
                <a:cs typeface="+mn-cs"/>
              </a:rPr>
              <a:t>).</a:t>
            </a:r>
          </a:p>
          <a:p>
            <a:pPr rtl="0" fontAlgn="ct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Having the code samples immediately to the right improves accessibility and context for users.</a:t>
            </a:r>
          </a:p>
          <a:p>
            <a:pPr marL="171450" indent="-171450" rtl="0" fontAlgn="ctr">
              <a:buFont typeface="Arial" charset="0"/>
              <a:buChar char="•"/>
            </a:pPr>
            <a:r>
              <a:rPr lang="en-US" sz="1200" b="0" i="0" kern="1200" dirty="0" smtClean="0">
                <a:solidFill>
                  <a:schemeClr val="tx1"/>
                </a:solidFill>
                <a:effectLst/>
                <a:latin typeface="+mn-lt"/>
                <a:ea typeface="+mn-ea"/>
                <a:cs typeface="+mn-cs"/>
              </a:rPr>
              <a:t>Ability to choose the language of the sample code from several popular ones improves usability.</a:t>
            </a:r>
          </a:p>
          <a:p>
            <a:pPr marL="171450" indent="-171450" rtl="0" fontAlgn="ctr">
              <a:buFont typeface="Arial" charset="0"/>
              <a:buChar char="•"/>
            </a:pPr>
            <a:r>
              <a:rPr lang="en-US" sz="1200" b="0" i="0" kern="1200" dirty="0" smtClean="0">
                <a:solidFill>
                  <a:schemeClr val="tx1"/>
                </a:solidFill>
                <a:effectLst/>
                <a:latin typeface="+mn-lt"/>
                <a:ea typeface="+mn-ea"/>
                <a:cs typeface="+mn-cs"/>
              </a:rPr>
              <a:t>"Run in Postman" is easily accessible in several locations.</a:t>
            </a:r>
          </a:p>
          <a:p>
            <a:pPr marL="171450" indent="-171450" rtl="0" fontAlgn="ctr">
              <a:buFont typeface="Arial" charset="0"/>
              <a:buChar char="•"/>
            </a:pPr>
            <a:r>
              <a:rPr lang="en-US" sz="1200" b="0" i="0" kern="1200" dirty="0" smtClean="0">
                <a:solidFill>
                  <a:schemeClr val="tx1"/>
                </a:solidFill>
                <a:effectLst/>
                <a:latin typeface="+mn-lt"/>
                <a:ea typeface="+mn-ea"/>
                <a:cs typeface="+mn-cs"/>
              </a:rPr>
              <a:t>The Connect V1 and V2 docs begin with a description of the conventions used, providing a good overview of how to use them and what to expect </a:t>
            </a:r>
          </a:p>
          <a:p>
            <a:pPr rtl="0" fontAlgn="ctr"/>
            <a:r>
              <a:rPr lang="en-US" sz="1200" b="1" i="0" kern="1200" dirty="0" smtClean="0">
                <a:solidFill>
                  <a:schemeClr val="tx1"/>
                </a:solidFill>
                <a:effectLst/>
                <a:latin typeface="+mn-lt"/>
                <a:ea typeface="+mn-ea"/>
                <a:cs typeface="+mn-cs"/>
              </a:rPr>
              <a:t>Things to change:</a:t>
            </a:r>
          </a:p>
          <a:p>
            <a:pPr marL="171450" indent="-171450" rtl="0" fontAlgn="ctr">
              <a:buFont typeface="Arial" charset="0"/>
              <a:buChar char="•"/>
            </a:pPr>
            <a:r>
              <a:rPr lang="en-US" sz="1200" b="0" i="0" kern="1200" dirty="0" smtClean="0">
                <a:solidFill>
                  <a:schemeClr val="tx1"/>
                </a:solidFill>
                <a:effectLst/>
                <a:latin typeface="+mn-lt"/>
                <a:ea typeface="+mn-ea"/>
                <a:cs typeface="+mn-cs"/>
              </a:rPr>
              <a:t>Yet another  different header than the other areas.</a:t>
            </a:r>
          </a:p>
          <a:p>
            <a:pPr marL="171450" indent="-171450" rtl="0" fontAlgn="ctr">
              <a:buFont typeface="Arial" charset="0"/>
              <a:buChar char="•"/>
            </a:pPr>
            <a:r>
              <a:rPr lang="en-US" sz="1200" b="0" i="0" kern="1200" dirty="0" smtClean="0">
                <a:solidFill>
                  <a:schemeClr val="tx1"/>
                </a:solidFill>
                <a:effectLst/>
                <a:latin typeface="+mn-lt"/>
                <a:ea typeface="+mn-ea"/>
                <a:cs typeface="+mn-cs"/>
              </a:rPr>
              <a:t>When viewed on mobile devices (iPhone), the code samples aren't visible nor are you able to zoom in to make the text larger.</a:t>
            </a:r>
          </a:p>
          <a:p>
            <a:pPr marL="171450" indent="-171450" rtl="0" fontAlgn="ctr">
              <a:buFont typeface="Arial" charset="0"/>
              <a:buChar char="•"/>
            </a:pPr>
            <a:r>
              <a:rPr lang="en-US" sz="1200" b="0" i="0" kern="1200" dirty="0" err="1" smtClean="0">
                <a:solidFill>
                  <a:schemeClr val="tx1"/>
                </a:solidFill>
                <a:effectLst/>
                <a:latin typeface="+mn-lt"/>
                <a:ea typeface="+mn-ea"/>
                <a:cs typeface="+mn-cs"/>
              </a:rPr>
              <a:t>ToCs</a:t>
            </a:r>
            <a:r>
              <a:rPr lang="en-US" sz="1200" b="0" i="0" kern="1200" dirty="0" smtClean="0">
                <a:solidFill>
                  <a:schemeClr val="tx1"/>
                </a:solidFill>
                <a:effectLst/>
                <a:latin typeface="+mn-lt"/>
                <a:ea typeface="+mn-ea"/>
                <a:cs typeface="+mn-cs"/>
              </a:rPr>
              <a:t> are really long. Make them expandable, like the docs main page, or create a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at the beginning/top of the long page for an overview.</a:t>
            </a:r>
          </a:p>
          <a:p>
            <a:pPr marL="171450" indent="-171450" rtl="0" fontAlgn="ctr">
              <a:buFont typeface="Arial" charset="0"/>
              <a:buChar char="•"/>
            </a:pPr>
            <a:r>
              <a:rPr lang="en-US" sz="1200" b="0" i="0" kern="1200" dirty="0" smtClean="0">
                <a:solidFill>
                  <a:schemeClr val="tx1"/>
                </a:solidFill>
                <a:effectLst/>
                <a:latin typeface="+mn-lt"/>
                <a:ea typeface="+mn-ea"/>
                <a:cs typeface="+mn-cs"/>
              </a:rPr>
              <a:t>Add a link to </a:t>
            </a:r>
            <a:r>
              <a:rPr lang="en-US" sz="1200" b="0" i="0" kern="1200" dirty="0" smtClean="0">
                <a:solidFill>
                  <a:schemeClr val="tx1"/>
                </a:solidFill>
                <a:effectLst/>
                <a:latin typeface="+mn-lt"/>
                <a:ea typeface="+mn-ea"/>
                <a:cs typeface="+mn-cs"/>
                <a:hlinkClick r:id="rId3"/>
              </a:rPr>
              <a:t>Connect V2</a:t>
            </a:r>
            <a:r>
              <a:rPr lang="en-US" sz="1200" b="0" i="0" kern="1200" dirty="0" smtClean="0">
                <a:solidFill>
                  <a:schemeClr val="tx1"/>
                </a:solidFill>
                <a:effectLst/>
                <a:latin typeface="+mn-lt"/>
                <a:ea typeface="+mn-ea"/>
                <a:cs typeface="+mn-cs"/>
              </a:rPr>
              <a:t> from </a:t>
            </a:r>
            <a:r>
              <a:rPr lang="en-US" sz="1200" b="0" i="0" kern="1200" dirty="0" smtClean="0">
                <a:solidFill>
                  <a:schemeClr val="tx1"/>
                </a:solidFill>
                <a:effectLst/>
                <a:latin typeface="+mn-lt"/>
                <a:ea typeface="+mn-ea"/>
                <a:cs typeface="+mn-cs"/>
                <a:hlinkClick r:id="rId4"/>
              </a:rPr>
              <a:t>Connect V1</a:t>
            </a:r>
            <a:r>
              <a:rPr lang="en-US" sz="1200" b="0" i="0" kern="1200" dirty="0" smtClean="0">
                <a:solidFill>
                  <a:schemeClr val="tx1"/>
                </a:solidFill>
                <a:effectLst/>
                <a:latin typeface="+mn-lt"/>
                <a:ea typeface="+mn-ea"/>
                <a:cs typeface="+mn-cs"/>
              </a:rPr>
              <a:t> since it says that V2 is now available, but doesn't link to them.</a:t>
            </a:r>
          </a:p>
          <a:p>
            <a:pPr marL="171450" indent="-171450" rtl="0" fontAlgn="ctr">
              <a:buFont typeface="Arial" charset="0"/>
              <a:buChar char="•"/>
            </a:pPr>
            <a:r>
              <a:rPr lang="en-US" sz="1200" b="0" i="0" kern="1200" dirty="0" smtClean="0">
                <a:solidFill>
                  <a:schemeClr val="tx1"/>
                </a:solidFill>
                <a:effectLst/>
                <a:latin typeface="+mn-lt"/>
                <a:ea typeface="+mn-ea"/>
                <a:cs typeface="+mn-cs"/>
              </a:rPr>
              <a:t>Have the left side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scroll up/down with the main content, to provide context to the user.</a:t>
            </a:r>
          </a:p>
          <a:p>
            <a:pPr rtl="0" fontAlgn="ctr"/>
            <a:r>
              <a:rPr lang="en-US" sz="1200" b="1" i="0" kern="1200" dirty="0" smtClean="0">
                <a:solidFill>
                  <a:schemeClr val="tx1"/>
                </a:solidFill>
                <a:effectLst/>
                <a:latin typeface="+mn-lt"/>
                <a:ea typeface="+mn-ea"/>
                <a:cs typeface="+mn-cs"/>
              </a:rPr>
              <a:t>Best </a:t>
            </a:r>
            <a:r>
              <a:rPr lang="en-US" sz="1200" b="1" i="0" kern="1200" smtClean="0">
                <a:solidFill>
                  <a:schemeClr val="tx1"/>
                </a:solidFill>
                <a:effectLst/>
                <a:latin typeface="+mn-lt"/>
                <a:ea typeface="+mn-ea"/>
                <a:cs typeface="+mn-cs"/>
              </a:rPr>
              <a:t>practices</a:t>
            </a:r>
            <a:r>
              <a:rPr lang="en-US" sz="1200" b="1" i="0" kern="120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0FDC384-22DB-D74F-95A2-3FAD1F7BEFFA}" type="slidenum">
              <a:rPr lang="en-US" smtClean="0"/>
              <a:t>9</a:t>
            </a:fld>
            <a:endParaRPr lang="en-US"/>
          </a:p>
        </p:txBody>
      </p:sp>
    </p:spTree>
    <p:extLst>
      <p:ext uri="{BB962C8B-B14F-4D97-AF65-F5344CB8AC3E}">
        <p14:creationId xmlns:p14="http://schemas.microsoft.com/office/powerpoint/2010/main" val="1105875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0475E3-E8DD-9047-BE45-AACF62A5C12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0475E3-E8DD-9047-BE45-AACF62A5C128}"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0475E3-E8DD-9047-BE45-AACF62A5C128}"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475E3-E8DD-9047-BE45-AACF62A5C128}"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475E3-E8DD-9047-BE45-AACF62A5C12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475E3-E8DD-9047-BE45-AACF62A5C12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475E3-E8DD-9047-BE45-AACF62A5C128}" type="datetimeFigureOut">
              <a:rPr lang="en-US" smtClean="0"/>
              <a:t>1/23/18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9DBE3-A45D-E746-AFF2-6CC8D455D62B}" type="slidenum">
              <a:rPr lang="en-US" smtClean="0"/>
              <a:t>‹#›</a:t>
            </a:fld>
            <a:endParaRPr lang="en-US"/>
          </a:p>
        </p:txBody>
      </p:sp>
    </p:spTree>
    <p:extLst>
      <p:ext uri="{BB962C8B-B14F-4D97-AF65-F5344CB8AC3E}">
        <p14:creationId xmlns:p14="http://schemas.microsoft.com/office/powerpoint/2010/main" val="1367200385"/>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3202294"/>
            <a:ext cx="8991600" cy="1645920"/>
          </a:xfrm>
        </p:spPr>
        <p:txBody>
          <a:bodyPr anchor="ctr">
            <a:normAutofit/>
          </a:bodyPr>
          <a:lstStyle/>
          <a:p>
            <a:pPr algn="ctr"/>
            <a:r>
              <a:rPr lang="en-US" dirty="0" smtClean="0"/>
              <a:t>Documentation Review</a:t>
            </a:r>
            <a:endParaRPr lang="en-US" dirty="0"/>
          </a:p>
        </p:txBody>
      </p:sp>
      <p:sp>
        <p:nvSpPr>
          <p:cNvPr id="3" name="Subtitle 2"/>
          <p:cNvSpPr>
            <a:spLocks noGrp="1"/>
          </p:cNvSpPr>
          <p:nvPr>
            <p:ph type="subTitle" idx="1"/>
          </p:nvPr>
        </p:nvSpPr>
        <p:spPr>
          <a:xfrm>
            <a:off x="1524000" y="4343451"/>
            <a:ext cx="9144000" cy="1655762"/>
          </a:xfrm>
        </p:spPr>
        <p:txBody>
          <a:bodyPr anchor="b"/>
          <a:lstStyle/>
          <a:p>
            <a:pPr algn="r"/>
            <a:r>
              <a:rPr lang="en-US" dirty="0" smtClean="0"/>
              <a:t>Tod Hilton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286" y="428205"/>
            <a:ext cx="2498387" cy="2498387"/>
          </a:xfrm>
          <a:prstGeom prst="rect">
            <a:avLst/>
          </a:prstGeom>
        </p:spPr>
      </p:pic>
    </p:spTree>
    <p:extLst>
      <p:ext uri="{BB962C8B-B14F-4D97-AF65-F5344CB8AC3E}">
        <p14:creationId xmlns:p14="http://schemas.microsoft.com/office/powerpoint/2010/main" val="214577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3819" y="587181"/>
            <a:ext cx="8484361" cy="5683637"/>
          </a:xfrm>
        </p:spPr>
      </p:pic>
    </p:spTree>
    <p:extLst>
      <p:ext uri="{BB962C8B-B14F-4D97-AF65-F5344CB8AC3E}">
        <p14:creationId xmlns:p14="http://schemas.microsoft.com/office/powerpoint/2010/main" val="1833824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261" y="1874089"/>
            <a:ext cx="5309591" cy="3733023"/>
          </a:xfrm>
          <a:prstGeom prst="rect">
            <a:avLst/>
          </a:prstGeom>
          <a:effectLst>
            <a:outerShdw blurRad="50800" dist="762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71" y="3987218"/>
            <a:ext cx="5359400" cy="2271247"/>
          </a:xfrm>
          <a:prstGeom prst="rect">
            <a:avLst/>
          </a:prstGeom>
          <a:effectLst>
            <a:outerShdw blurRad="50800" dist="76200" dir="2700000" algn="tl" rotWithShape="0">
              <a:prstClr val="black">
                <a:alpha val="40000"/>
              </a:prstClr>
            </a:outerShdw>
          </a:effectLst>
        </p:spPr>
      </p:pic>
      <p:sp>
        <p:nvSpPr>
          <p:cNvPr id="8" name="Rounded Rectangular Callout 7"/>
          <p:cNvSpPr/>
          <p:nvPr/>
        </p:nvSpPr>
        <p:spPr>
          <a:xfrm rot="5400000">
            <a:off x="8037161" y="4380292"/>
            <a:ext cx="789175" cy="1350615"/>
          </a:xfrm>
          <a:prstGeom prst="wedgeRoundRectCallout">
            <a:avLst>
              <a:gd name="adj1" fmla="val -78108"/>
              <a:gd name="adj2" fmla="val 93200"/>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9" name="TextBox 8"/>
          <p:cNvSpPr txBox="1"/>
          <p:nvPr/>
        </p:nvSpPr>
        <p:spPr>
          <a:xfrm>
            <a:off x="7887082" y="4793989"/>
            <a:ext cx="1089331" cy="523220"/>
          </a:xfrm>
          <a:prstGeom prst="rect">
            <a:avLst/>
          </a:prstGeom>
          <a:noFill/>
        </p:spPr>
        <p:txBody>
          <a:bodyPr wrap="square" rtlCol="0">
            <a:spAutoFit/>
          </a:bodyPr>
          <a:lstStyle/>
          <a:p>
            <a:pPr algn="ctr"/>
            <a:r>
              <a:rPr lang="en-US" sz="1400" dirty="0" smtClean="0">
                <a:solidFill>
                  <a:srgbClr val="FF0000"/>
                </a:solidFill>
              </a:rPr>
              <a:t>Developers</a:t>
            </a:r>
          </a:p>
          <a:p>
            <a:pPr algn="ctr"/>
            <a:r>
              <a:rPr lang="en-US" sz="1400" dirty="0" smtClean="0">
                <a:solidFill>
                  <a:srgbClr val="FF0000"/>
                </a:solidFill>
              </a:rPr>
              <a:t>look here!</a:t>
            </a:r>
            <a:endParaRPr lang="en-US" sz="1400" dirty="0">
              <a:solidFill>
                <a:srgbClr val="FF0000"/>
              </a:solidFill>
            </a:endParaRPr>
          </a:p>
        </p:txBody>
      </p:sp>
      <p:sp>
        <p:nvSpPr>
          <p:cNvPr id="10" name="TextBox 9"/>
          <p:cNvSpPr txBox="1"/>
          <p:nvPr/>
        </p:nvSpPr>
        <p:spPr>
          <a:xfrm>
            <a:off x="2187282" y="3465192"/>
            <a:ext cx="1866378" cy="375781"/>
          </a:xfrm>
          <a:prstGeom prst="rect">
            <a:avLst/>
          </a:prstGeom>
          <a:noFill/>
        </p:spPr>
        <p:txBody>
          <a:bodyPr wrap="square" rtlCol="0">
            <a:spAutoFit/>
          </a:bodyPr>
          <a:lstStyle/>
          <a:p>
            <a:pPr algn="ctr"/>
            <a:r>
              <a:rPr lang="en-US" dirty="0" smtClean="0"/>
              <a:t>Top More Menu</a:t>
            </a:r>
            <a:endParaRPr lang="en-US" dirty="0"/>
          </a:p>
        </p:txBody>
      </p:sp>
      <p:sp>
        <p:nvSpPr>
          <p:cNvPr id="11" name="TextBox 10"/>
          <p:cNvSpPr txBox="1"/>
          <p:nvPr/>
        </p:nvSpPr>
        <p:spPr>
          <a:xfrm>
            <a:off x="8173867" y="1283235"/>
            <a:ext cx="1866378" cy="375781"/>
          </a:xfrm>
          <a:prstGeom prst="rect">
            <a:avLst/>
          </a:prstGeom>
          <a:noFill/>
        </p:spPr>
        <p:txBody>
          <a:bodyPr wrap="square" rtlCol="0">
            <a:spAutoFit/>
          </a:bodyPr>
          <a:lstStyle/>
          <a:p>
            <a:pPr algn="ctr"/>
            <a:r>
              <a:rPr lang="en-US" dirty="0" smtClean="0"/>
              <a:t>Bottom Menu</a:t>
            </a:r>
            <a:endParaRPr lang="en-US"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771" y="1023330"/>
            <a:ext cx="5359400" cy="1635024"/>
          </a:xfrm>
          <a:prstGeom prst="rect">
            <a:avLst/>
          </a:prstGeom>
          <a:effectLst>
            <a:outerShdw blurRad="50800" dist="76200" dir="2700000" algn="tl" rotWithShape="0">
              <a:prstClr val="black">
                <a:alpha val="40000"/>
              </a:prstClr>
            </a:outerShdw>
          </a:effectLst>
        </p:spPr>
      </p:pic>
      <p:sp>
        <p:nvSpPr>
          <p:cNvPr id="14" name="TextBox 13"/>
          <p:cNvSpPr txBox="1"/>
          <p:nvPr/>
        </p:nvSpPr>
        <p:spPr>
          <a:xfrm>
            <a:off x="2187281" y="441958"/>
            <a:ext cx="1866378" cy="369332"/>
          </a:xfrm>
          <a:prstGeom prst="rect">
            <a:avLst/>
          </a:prstGeom>
          <a:noFill/>
        </p:spPr>
        <p:txBody>
          <a:bodyPr wrap="square" rtlCol="0">
            <a:spAutoFit/>
          </a:bodyPr>
          <a:lstStyle/>
          <a:p>
            <a:pPr algn="ctr"/>
            <a:r>
              <a:rPr lang="en-US" dirty="0" smtClean="0"/>
              <a:t>Default Top Menu</a:t>
            </a:r>
            <a:endParaRPr lang="en-US" dirty="0"/>
          </a:p>
        </p:txBody>
      </p:sp>
      <p:sp>
        <p:nvSpPr>
          <p:cNvPr id="16" name="Oval 15"/>
          <p:cNvSpPr/>
          <p:nvPr/>
        </p:nvSpPr>
        <p:spPr>
          <a:xfrm>
            <a:off x="5123145" y="1315998"/>
            <a:ext cx="501661" cy="475989"/>
          </a:xfrm>
          <a:prstGeom prst="ellipse">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solidFill>
                  <a:srgbClr val="FF0000"/>
                </a:solidFill>
              </a:rPr>
              <a:t>?</a:t>
            </a:r>
            <a:endParaRPr lang="en-US" sz="2000" b="1" dirty="0">
              <a:solidFill>
                <a:srgbClr val="FF0000"/>
              </a:solidFill>
            </a:endParaRPr>
          </a:p>
        </p:txBody>
      </p:sp>
      <p:sp>
        <p:nvSpPr>
          <p:cNvPr id="17" name="Oval 16"/>
          <p:cNvSpPr/>
          <p:nvPr/>
        </p:nvSpPr>
        <p:spPr>
          <a:xfrm>
            <a:off x="5123145" y="4248983"/>
            <a:ext cx="501661" cy="475989"/>
          </a:xfrm>
          <a:prstGeom prst="ellipse">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solidFill>
                  <a:srgbClr val="FF0000"/>
                </a:solidFill>
              </a:rPr>
              <a:t>?</a:t>
            </a:r>
            <a:endParaRPr lang="en-US" sz="2000" b="1" dirty="0">
              <a:solidFill>
                <a:srgbClr val="FF0000"/>
              </a:solidFill>
            </a:endParaRPr>
          </a:p>
        </p:txBody>
      </p:sp>
    </p:spTree>
    <p:extLst>
      <p:ext uri="{BB962C8B-B14F-4D97-AF65-F5344CB8AC3E}">
        <p14:creationId xmlns:p14="http://schemas.microsoft.com/office/powerpoint/2010/main" val="110686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296" y="570804"/>
            <a:ext cx="8555407" cy="5716392"/>
          </a:xfrm>
          <a:prstGeom prst="rect">
            <a:avLst/>
          </a:prstGeom>
        </p:spPr>
      </p:pic>
    </p:spTree>
    <p:extLst>
      <p:ext uri="{BB962C8B-B14F-4D97-AF65-F5344CB8AC3E}">
        <p14:creationId xmlns:p14="http://schemas.microsoft.com/office/powerpoint/2010/main" val="172384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4690" y="593464"/>
            <a:ext cx="6882619" cy="5671072"/>
          </a:xfrm>
        </p:spPr>
      </p:pic>
    </p:spTree>
    <p:extLst>
      <p:ext uri="{BB962C8B-B14F-4D97-AF65-F5344CB8AC3E}">
        <p14:creationId xmlns:p14="http://schemas.microsoft.com/office/powerpoint/2010/main" val="225070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608" y="534888"/>
            <a:ext cx="6764783" cy="5788223"/>
          </a:xfrm>
          <a:prstGeom prst="rect">
            <a:avLst/>
          </a:prstGeom>
        </p:spPr>
      </p:pic>
    </p:spTree>
    <p:extLst>
      <p:ext uri="{BB962C8B-B14F-4D97-AF65-F5344CB8AC3E}">
        <p14:creationId xmlns:p14="http://schemas.microsoft.com/office/powerpoint/2010/main" val="189052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139" y="534390"/>
            <a:ext cx="9803722" cy="5583526"/>
          </a:xfrm>
          <a:prstGeom prst="rect">
            <a:avLst/>
          </a:prstGeom>
        </p:spPr>
      </p:pic>
    </p:spTree>
    <p:extLst>
      <p:ext uri="{BB962C8B-B14F-4D97-AF65-F5344CB8AC3E}">
        <p14:creationId xmlns:p14="http://schemas.microsoft.com/office/powerpoint/2010/main" val="112437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49" y="1099159"/>
            <a:ext cx="2049444" cy="4183693"/>
          </a:xfrm>
          <a:prstGeom prst="rect">
            <a:avLst/>
          </a:prstGeom>
          <a:effectLst>
            <a:outerShdw blurRad="50800" dist="76200" dir="2700000" algn="tl"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381" y="663879"/>
            <a:ext cx="7465512" cy="550882"/>
          </a:xfrm>
          <a:prstGeom prst="rect">
            <a:avLst/>
          </a:prstGeom>
          <a:effectLst>
            <a:outerShdw blurRad="50800" dist="76200" dir="2700000" algn="tl"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498" y="2505205"/>
            <a:ext cx="4766449" cy="3707703"/>
          </a:xfrm>
          <a:prstGeom prst="rect">
            <a:avLst/>
          </a:prstGeom>
          <a:effectLst>
            <a:outerShdw blurRad="50800" dist="76200" dir="2700000" algn="tl" rotWithShape="0">
              <a:prstClr val="black">
                <a:alpha val="40000"/>
              </a:prstClr>
            </a:outerShdw>
          </a:effectLst>
        </p:spPr>
      </p:pic>
      <p:sp>
        <p:nvSpPr>
          <p:cNvPr id="9" name="Rounded Rectangular Callout 8"/>
          <p:cNvSpPr/>
          <p:nvPr/>
        </p:nvSpPr>
        <p:spPr>
          <a:xfrm rot="5400000">
            <a:off x="1857247" y="5287180"/>
            <a:ext cx="482272" cy="1369184"/>
          </a:xfrm>
          <a:prstGeom prst="wedgeRoundRectCallout">
            <a:avLst>
              <a:gd name="adj1" fmla="val -131479"/>
              <a:gd name="adj2" fmla="val 49579"/>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10" name="TextBox 9"/>
          <p:cNvSpPr txBox="1"/>
          <p:nvPr/>
        </p:nvSpPr>
        <p:spPr>
          <a:xfrm>
            <a:off x="1460626" y="5817883"/>
            <a:ext cx="1275513" cy="307777"/>
          </a:xfrm>
          <a:prstGeom prst="rect">
            <a:avLst/>
          </a:prstGeom>
          <a:noFill/>
        </p:spPr>
        <p:txBody>
          <a:bodyPr wrap="square" rtlCol="0">
            <a:spAutoFit/>
          </a:bodyPr>
          <a:lstStyle/>
          <a:p>
            <a:pPr algn="ctr"/>
            <a:r>
              <a:rPr lang="en-US" sz="1400" dirty="0" smtClean="0">
                <a:solidFill>
                  <a:srgbClr val="FF0000"/>
                </a:solidFill>
              </a:rPr>
              <a:t>Long list in </a:t>
            </a:r>
            <a:r>
              <a:rPr lang="en-US" sz="1400" dirty="0" err="1" smtClean="0">
                <a:solidFill>
                  <a:srgbClr val="FF0000"/>
                </a:solidFill>
              </a:rPr>
              <a:t>ToC</a:t>
            </a:r>
            <a:endParaRPr lang="en-US" sz="1400" dirty="0">
              <a:solidFill>
                <a:srgbClr val="FF0000"/>
              </a:solidFill>
            </a:endParaRPr>
          </a:p>
        </p:txBody>
      </p:sp>
      <p:sp>
        <p:nvSpPr>
          <p:cNvPr id="11" name="Rounded Rectangular Callout 10"/>
          <p:cNvSpPr/>
          <p:nvPr/>
        </p:nvSpPr>
        <p:spPr>
          <a:xfrm rot="16200000">
            <a:off x="3836087" y="946643"/>
            <a:ext cx="394588" cy="1486261"/>
          </a:xfrm>
          <a:prstGeom prst="wedgeRoundRectCallout">
            <a:avLst>
              <a:gd name="adj1" fmla="val 107597"/>
              <a:gd name="adj2" fmla="val 49022"/>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12" name="TextBox 11"/>
          <p:cNvSpPr txBox="1"/>
          <p:nvPr/>
        </p:nvSpPr>
        <p:spPr>
          <a:xfrm>
            <a:off x="3336138" y="1527831"/>
            <a:ext cx="1394485" cy="307777"/>
          </a:xfrm>
          <a:prstGeom prst="rect">
            <a:avLst/>
          </a:prstGeom>
          <a:noFill/>
        </p:spPr>
        <p:txBody>
          <a:bodyPr wrap="square" rtlCol="0">
            <a:spAutoFit/>
          </a:bodyPr>
          <a:lstStyle/>
          <a:p>
            <a:pPr algn="ctr"/>
            <a:r>
              <a:rPr lang="en-US" sz="1400" dirty="0" smtClean="0">
                <a:solidFill>
                  <a:srgbClr val="FF0000"/>
                </a:solidFill>
              </a:rPr>
              <a:t>Different header</a:t>
            </a:r>
            <a:endParaRPr lang="en-US" sz="1400" dirty="0">
              <a:solidFill>
                <a:srgbClr val="FF0000"/>
              </a:solidFill>
            </a:endParaRPr>
          </a:p>
        </p:txBody>
      </p:sp>
      <p:sp>
        <p:nvSpPr>
          <p:cNvPr id="13" name="Rounded Rectangular Callout 12"/>
          <p:cNvSpPr/>
          <p:nvPr/>
        </p:nvSpPr>
        <p:spPr>
          <a:xfrm rot="16200000">
            <a:off x="10075337" y="3423193"/>
            <a:ext cx="558571" cy="1486261"/>
          </a:xfrm>
          <a:prstGeom prst="wedgeRoundRectCallout">
            <a:avLst>
              <a:gd name="adj1" fmla="val 115468"/>
              <a:gd name="adj2" fmla="val -66856"/>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14" name="TextBox 13"/>
          <p:cNvSpPr txBox="1"/>
          <p:nvPr/>
        </p:nvSpPr>
        <p:spPr>
          <a:xfrm>
            <a:off x="9657379" y="3904713"/>
            <a:ext cx="1394485" cy="523220"/>
          </a:xfrm>
          <a:prstGeom prst="rect">
            <a:avLst/>
          </a:prstGeom>
          <a:noFill/>
        </p:spPr>
        <p:txBody>
          <a:bodyPr wrap="square" rtlCol="0">
            <a:spAutoFit/>
          </a:bodyPr>
          <a:lstStyle/>
          <a:p>
            <a:pPr algn="ctr"/>
            <a:r>
              <a:rPr lang="en-US" sz="1400" dirty="0" smtClean="0">
                <a:solidFill>
                  <a:srgbClr val="FF0000"/>
                </a:solidFill>
              </a:rPr>
              <a:t>Unclear </a:t>
            </a:r>
            <a:r>
              <a:rPr lang="en-US" sz="1400" smtClean="0">
                <a:solidFill>
                  <a:srgbClr val="FF0000"/>
                </a:solidFill>
              </a:rPr>
              <a:t>coding language</a:t>
            </a:r>
            <a:endParaRPr lang="en-US" sz="1400" dirty="0">
              <a:solidFill>
                <a:srgbClr val="FF0000"/>
              </a:solidFill>
            </a:endParaRPr>
          </a:p>
        </p:txBody>
      </p:sp>
    </p:spTree>
    <p:extLst>
      <p:ext uri="{BB962C8B-B14F-4D97-AF65-F5344CB8AC3E}">
        <p14:creationId xmlns:p14="http://schemas.microsoft.com/office/powerpoint/2010/main" val="103014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245" y="539668"/>
            <a:ext cx="8333509" cy="5778664"/>
          </a:xfrm>
          <a:prstGeom prst="rect">
            <a:avLst/>
          </a:prstGeom>
        </p:spPr>
      </p:pic>
    </p:spTree>
    <p:extLst>
      <p:ext uri="{BB962C8B-B14F-4D97-AF65-F5344CB8AC3E}">
        <p14:creationId xmlns:p14="http://schemas.microsoft.com/office/powerpoint/2010/main" val="679732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2331</TotalTime>
  <Words>1435</Words>
  <Application>Microsoft Macintosh PowerPoint</Application>
  <PresentationFormat>Widescreen</PresentationFormat>
  <Paragraphs>129</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Mangal</vt:lpstr>
      <vt:lpstr>Arial</vt:lpstr>
      <vt:lpstr>Office Theme</vt:lpstr>
      <vt:lpstr>Documentation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Review</dc:title>
  <dc:creator>Tod Hilton</dc:creator>
  <cp:lastModifiedBy>Tod Hilton</cp:lastModifiedBy>
  <cp:revision>43</cp:revision>
  <dcterms:created xsi:type="dcterms:W3CDTF">2018-01-21T21:55:13Z</dcterms:created>
  <dcterms:modified xsi:type="dcterms:W3CDTF">2018-01-24T06:59:12Z</dcterms:modified>
</cp:coreProperties>
</file>